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9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1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4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1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1E97AF8-D4B2-4154-A76B-84C663E912A1}" type="datetimeFigureOut">
              <a:rPr lang="en-US" smtClean="0"/>
              <a:t>04/26/2016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B87C9AD-07E6-422F-9DC1-E1DD8BB34C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651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br>
              <a:rPr lang="en-US" dirty="0" smtClean="0"/>
            </a:br>
            <a:r>
              <a:rPr lang="en-US" dirty="0" smtClean="0"/>
              <a:t>ALIMENTARY CANAL DIAGRAM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87219" y="2057400"/>
            <a:ext cx="5087075" cy="729497"/>
          </a:xfrm>
        </p:spPr>
        <p:txBody>
          <a:bodyPr/>
          <a:lstStyle/>
          <a:p>
            <a:r>
              <a:rPr lang="en-US" dirty="0" smtClean="0"/>
              <a:t>Draw and label the layers of the alimentary canal to include the following terms: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447854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Mucosa</a:t>
            </a:r>
          </a:p>
          <a:p>
            <a:r>
              <a:rPr lang="en-US" dirty="0" smtClean="0"/>
              <a:t>Submucosa</a:t>
            </a:r>
          </a:p>
          <a:p>
            <a:r>
              <a:rPr lang="en-US" dirty="0" smtClean="0"/>
              <a:t>Circular muscle</a:t>
            </a:r>
          </a:p>
          <a:p>
            <a:r>
              <a:rPr lang="en-US" dirty="0" smtClean="0"/>
              <a:t>Longitudinal muscle</a:t>
            </a:r>
          </a:p>
          <a:p>
            <a:r>
              <a:rPr lang="en-US" dirty="0" smtClean="0"/>
              <a:t>Serosa</a:t>
            </a:r>
          </a:p>
          <a:p>
            <a:r>
              <a:rPr lang="en-US" dirty="0" smtClean="0"/>
              <a:t>Mesentery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Lacteal</a:t>
            </a:r>
          </a:p>
          <a:p>
            <a:r>
              <a:rPr lang="en-US" dirty="0" smtClean="0"/>
              <a:t>Villi</a:t>
            </a:r>
          </a:p>
          <a:p>
            <a:r>
              <a:rPr lang="en-US" dirty="0" smtClean="0"/>
              <a:t>Blood vessels</a:t>
            </a:r>
          </a:p>
          <a:p>
            <a:r>
              <a:rPr lang="en-US" dirty="0" smtClean="0"/>
              <a:t>Lymph vessels</a:t>
            </a:r>
          </a:p>
          <a:p>
            <a:r>
              <a:rPr lang="en-US" dirty="0" smtClean="0"/>
              <a:t>Nerve plexuses</a:t>
            </a:r>
          </a:p>
        </p:txBody>
      </p:sp>
      <p:pic>
        <p:nvPicPr>
          <p:cNvPr id="12" name="Picture 5" descr="15_0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74294" y="2057400"/>
            <a:ext cx="5636515" cy="422738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1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br>
              <a:rPr lang="en-US" dirty="0" smtClean="0"/>
            </a:br>
            <a:r>
              <a:rPr lang="en-US" dirty="0" smtClean="0"/>
              <a:t>CHECK YOUR RECALL – Upper G.I. Tract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 409 – 414</a:t>
            </a:r>
          </a:p>
          <a:p>
            <a:pPr marL="0" indent="0" algn="ctr">
              <a:buNone/>
            </a:pPr>
            <a:r>
              <a:rPr lang="en-US" sz="2400" dirty="0" smtClean="0"/>
              <a:t>Questions 9, 13 – 20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"/>
          <a:stretch/>
        </p:blipFill>
        <p:spPr>
          <a:xfrm>
            <a:off x="6222937" y="2228003"/>
            <a:ext cx="5387871" cy="3633047"/>
          </a:xfrm>
        </p:spPr>
      </p:pic>
    </p:spTree>
    <p:extLst>
      <p:ext uri="{BB962C8B-B14F-4D97-AF65-F5344CB8AC3E}">
        <p14:creationId xmlns:p14="http://schemas.microsoft.com/office/powerpoint/2010/main" val="25444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br>
              <a:rPr lang="en-US" dirty="0" smtClean="0"/>
            </a:br>
            <a:r>
              <a:rPr lang="en-US" dirty="0" smtClean="0"/>
              <a:t>CHECK YOUR RECALL – Accessory Organs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 414 - 421</a:t>
            </a:r>
          </a:p>
          <a:p>
            <a:pPr marL="0" indent="0" algn="ctr">
              <a:buNone/>
            </a:pPr>
            <a:r>
              <a:rPr lang="en-US" sz="2400" dirty="0" smtClean="0"/>
              <a:t>Questions 23, 24 &amp; 28 – 32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583" y="2228003"/>
            <a:ext cx="5116968" cy="3633047"/>
          </a:xfrm>
        </p:spPr>
      </p:pic>
    </p:spTree>
    <p:extLst>
      <p:ext uri="{BB962C8B-B14F-4D97-AF65-F5344CB8AC3E}">
        <p14:creationId xmlns:p14="http://schemas.microsoft.com/office/powerpoint/2010/main" val="3366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br>
              <a:rPr lang="en-US" dirty="0" smtClean="0"/>
            </a:br>
            <a:r>
              <a:rPr lang="en-US" dirty="0" smtClean="0"/>
              <a:t>CHECK YOUR RECALL – Lower G.I. Tract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 421 – 429</a:t>
            </a:r>
          </a:p>
          <a:p>
            <a:pPr marL="0" indent="0" algn="ctr">
              <a:buNone/>
            </a:pPr>
            <a:r>
              <a:rPr lang="en-US" sz="2400" dirty="0" smtClean="0"/>
              <a:t>Questions 34 – 38, 41, 43 – 45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5"/>
          <a:stretch/>
        </p:blipFill>
        <p:spPr>
          <a:xfrm>
            <a:off x="6569857" y="2228003"/>
            <a:ext cx="4393839" cy="4172797"/>
          </a:xfrm>
        </p:spPr>
      </p:pic>
    </p:spTree>
    <p:extLst>
      <p:ext uri="{BB962C8B-B14F-4D97-AF65-F5344CB8AC3E}">
        <p14:creationId xmlns:p14="http://schemas.microsoft.com/office/powerpoint/2010/main" val="250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br>
              <a:rPr lang="en-US" dirty="0" smtClean="0"/>
            </a:br>
            <a:r>
              <a:rPr lang="en-US" dirty="0" smtClean="0"/>
              <a:t>Nutrients Chart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81193" y="2057400"/>
            <a:ext cx="4542136" cy="4329951"/>
          </a:xfrm>
        </p:spPr>
        <p:txBody>
          <a:bodyPr numCol="1" anchor="t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Complete the chart for carbohydrates, lipids and proteins providing the source of each, how they are utilized, and the body’s requirements.</a:t>
            </a:r>
            <a:endParaRPr lang="en-US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7848704"/>
              </p:ext>
            </p:extLst>
          </p:nvPr>
        </p:nvGraphicFramePr>
        <p:xfrm>
          <a:off x="5257799" y="2057399"/>
          <a:ext cx="6353176" cy="433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672"/>
                <a:gridCol w="1546411"/>
                <a:gridCol w="1483799"/>
                <a:gridCol w="1588294"/>
              </a:tblGrid>
              <a:tr h="40324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Macromolecule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Source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Utilization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Requirements</a:t>
                      </a:r>
                      <a:endParaRPr lang="en-US" b="0" dirty="0"/>
                    </a:p>
                  </a:txBody>
                  <a:tcPr anchor="ctr"/>
                </a:tc>
              </a:tr>
              <a:tr h="13089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Carbohydrates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89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89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X</a:t>
                      </a:r>
                      <a:endParaRPr lang="en-US" sz="8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4978</TotalTime>
  <Words>119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DIGESTIVE SYSTEM ALIMENTARY CANAL DIAGRAM</vt:lpstr>
      <vt:lpstr>DIGESTIVE SYSTEM CHECK YOUR RECALL – Upper G.I. Tract</vt:lpstr>
      <vt:lpstr>DIGESTIVE SYSTEM CHECK YOUR RECALL – Accessory Organs</vt:lpstr>
      <vt:lpstr>DIGESTIVE SYSTEM CHECK YOUR RECALL – Lower G.I. Tract</vt:lpstr>
      <vt:lpstr>DIGESTIVE SYSTEM Nutrients Chart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 ALIMENTARY CANAL DIAGRAM</dc:title>
  <dc:creator>Ison, Steven P.</dc:creator>
  <cp:lastModifiedBy>Ison, Steven P.</cp:lastModifiedBy>
  <cp:revision>9</cp:revision>
  <dcterms:created xsi:type="dcterms:W3CDTF">2016-04-14T12:20:55Z</dcterms:created>
  <dcterms:modified xsi:type="dcterms:W3CDTF">2016-04-26T11:52:51Z</dcterms:modified>
</cp:coreProperties>
</file>