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38AA79E-7D5A-47F4-B278-B3AB0E4252DE}" type="datetimeFigureOut">
              <a:rPr lang="en-US" smtClean="0"/>
              <a:t>02/22/2016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780DBF2-37F0-4D83-AF5C-4F5AE61F037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40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8AA79E-7D5A-47F4-B278-B3AB0E4252DE}" type="datetimeFigureOut">
              <a:rPr lang="en-US" smtClean="0"/>
              <a:t>02/22/2016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95796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8AA79E-7D5A-47F4-B278-B3AB0E4252DE}" type="datetimeFigureOut">
              <a:rPr lang="en-US" smtClean="0"/>
              <a:t>02/22/2016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179986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8AA79E-7D5A-47F4-B278-B3AB0E4252DE}" type="datetimeFigureOut">
              <a:rPr lang="en-US" smtClean="0"/>
              <a:t>02/22/2016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258378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38AA79E-7D5A-47F4-B278-B3AB0E4252DE}" type="datetimeFigureOut">
              <a:rPr lang="en-US" smtClean="0"/>
              <a:t>02/22/2016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780DBF2-37F0-4D83-AF5C-4F5AE61F037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46972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8AA79E-7D5A-47F4-B278-B3AB0E4252DE}" type="datetimeFigureOut">
              <a:rPr lang="en-US" smtClean="0"/>
              <a:t>02/22/2016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346236477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8AA79E-7D5A-47F4-B278-B3AB0E4252DE}" type="datetimeFigureOut">
              <a:rPr lang="en-US" smtClean="0"/>
              <a:t>02/22/2016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60900322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8AA79E-7D5A-47F4-B278-B3AB0E4252DE}" type="datetimeFigureOut">
              <a:rPr lang="en-US" smtClean="0"/>
              <a:t>02/22/2016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305852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AA79E-7D5A-47F4-B278-B3AB0E4252DE}" type="datetimeFigureOut">
              <a:rPr lang="en-US" smtClean="0"/>
              <a:t>02/22/2016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104952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038AA79E-7D5A-47F4-B278-B3AB0E4252DE}" type="datetimeFigureOut">
              <a:rPr lang="en-US" smtClean="0"/>
              <a:t>02/22/2016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780DBF2-37F0-4D83-AF5C-4F5AE61F037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052320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038AA79E-7D5A-47F4-B278-B3AB0E4252DE}" type="datetimeFigureOut">
              <a:rPr lang="en-US" smtClean="0"/>
              <a:t>02/22/2016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780DBF2-37F0-4D83-AF5C-4F5AE61F0379}" type="slidenum">
              <a:rPr lang="en-US" smtClean="0"/>
              <a:t>‹#›</a:t>
            </a:fld>
            <a:endParaRPr lang="en-US"/>
          </a:p>
        </p:txBody>
      </p:sp>
    </p:spTree>
    <p:extLst>
      <p:ext uri="{BB962C8B-B14F-4D97-AF65-F5344CB8AC3E}">
        <p14:creationId xmlns:p14="http://schemas.microsoft.com/office/powerpoint/2010/main" val="87993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38AA79E-7D5A-47F4-B278-B3AB0E4252DE}" type="datetimeFigureOut">
              <a:rPr lang="en-US" smtClean="0"/>
              <a:t>02/22/2016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780DBF2-37F0-4D83-AF5C-4F5AE61F037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8324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SYSTEM</a:t>
            </a:r>
            <a:br>
              <a:rPr lang="en-US" dirty="0" smtClean="0"/>
            </a:br>
            <a:r>
              <a:rPr lang="en-US" dirty="0" smtClean="0"/>
              <a:t>Intro – Check Your Recall</a:t>
            </a:r>
            <a:endParaRPr lang="en-US" dirty="0"/>
          </a:p>
        </p:txBody>
      </p:sp>
      <p:sp>
        <p:nvSpPr>
          <p:cNvPr id="3" name="Content Placeholder 2"/>
          <p:cNvSpPr>
            <a:spLocks noGrp="1"/>
          </p:cNvSpPr>
          <p:nvPr>
            <p:ph sz="half" idx="1"/>
          </p:nvPr>
        </p:nvSpPr>
        <p:spPr/>
        <p:txBody>
          <a:bodyPr anchor="ctr">
            <a:normAutofit/>
          </a:bodyPr>
          <a:lstStyle/>
          <a:p>
            <a:pPr marL="0" indent="0" algn="ctr">
              <a:buNone/>
            </a:pPr>
            <a:r>
              <a:rPr lang="en-US" sz="2800" dirty="0" smtClean="0"/>
              <a:t>CHECK YOUR RECALL</a:t>
            </a:r>
          </a:p>
          <a:p>
            <a:pPr marL="0" indent="0" algn="ctr">
              <a:buNone/>
            </a:pPr>
            <a:r>
              <a:rPr lang="en-US" sz="2800" dirty="0" smtClean="0"/>
              <a:t>Pages 290-295</a:t>
            </a:r>
          </a:p>
          <a:p>
            <a:pPr marL="0" indent="0" algn="ctr">
              <a:buNone/>
            </a:pPr>
            <a:r>
              <a:rPr lang="en-US" sz="2800" dirty="0" smtClean="0"/>
              <a:t>Questions 4 – 7 and 9 - 12</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57900" y="2029919"/>
            <a:ext cx="3987053" cy="4131662"/>
          </a:xfrm>
        </p:spPr>
      </p:pic>
    </p:spTree>
    <p:extLst>
      <p:ext uri="{BB962C8B-B14F-4D97-AF65-F5344CB8AC3E}">
        <p14:creationId xmlns:p14="http://schemas.microsoft.com/office/powerpoint/2010/main" val="327561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ENDOCRINE SYSTEM</a:t>
            </a:r>
            <a:br>
              <a:rPr lang="en-US" dirty="0" smtClean="0"/>
            </a:br>
            <a:r>
              <a:rPr lang="en-US" sz="4400" dirty="0" smtClean="0"/>
              <a:t>THE PITUITARY GLAND (&amp; Hypothalamus)</a:t>
            </a:r>
            <a:endParaRPr lang="en-US" sz="4400" dirty="0"/>
          </a:p>
        </p:txBody>
      </p:sp>
      <p:sp>
        <p:nvSpPr>
          <p:cNvPr id="7" name="Content Placeholder 6"/>
          <p:cNvSpPr>
            <a:spLocks noGrp="1"/>
          </p:cNvSpPr>
          <p:nvPr>
            <p:ph sz="half" idx="1"/>
          </p:nvPr>
        </p:nvSpPr>
        <p:spPr>
          <a:xfrm>
            <a:off x="1257300" y="2003613"/>
            <a:ext cx="4800600" cy="4383740"/>
          </a:xfrm>
        </p:spPr>
        <p:txBody>
          <a:bodyPr>
            <a:normAutofit/>
          </a:bodyPr>
          <a:lstStyle/>
          <a:p>
            <a:pPr marL="0" indent="0">
              <a:buNone/>
            </a:pPr>
            <a:r>
              <a:rPr lang="en-US" dirty="0" smtClean="0"/>
              <a:t>PART I: PITUITARY GLAND DIAGRAM</a:t>
            </a:r>
          </a:p>
          <a:p>
            <a:r>
              <a:rPr lang="en-US" dirty="0" smtClean="0"/>
              <a:t>Draw a diagram of the pituitary gland to include the anterior pituitary, posterior pituitary, the capillary system, nerves from the hypothalamus, and the hypothalamus.</a:t>
            </a:r>
          </a:p>
          <a:p>
            <a:pPr marL="0" indent="0">
              <a:buNone/>
            </a:pPr>
            <a:r>
              <a:rPr lang="en-US" dirty="0" smtClean="0"/>
              <a:t>PART II: TABLE OF HORMONES</a:t>
            </a:r>
          </a:p>
          <a:p>
            <a:r>
              <a:rPr lang="en-US" dirty="0" smtClean="0"/>
              <a:t>Make a table of the hormones of the pituitary gland and hypothalamus (12) to include the releasing organ (specify anterior/posterior if applicable), name of the hormone, and it’s general function.</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599382650"/>
              </p:ext>
            </p:extLst>
          </p:nvPr>
        </p:nvGraphicFramePr>
        <p:xfrm>
          <a:off x="6199094" y="2003425"/>
          <a:ext cx="5249956" cy="3789680"/>
        </p:xfrm>
        <a:graphic>
          <a:graphicData uri="http://schemas.openxmlformats.org/drawingml/2006/table">
            <a:tbl>
              <a:tblPr firstRow="1" bandRow="1">
                <a:tableStyleId>{6E25E649-3F16-4E02-A733-19D2CDBF48F0}</a:tableStyleId>
              </a:tblPr>
              <a:tblGrid>
                <a:gridCol w="1582094"/>
                <a:gridCol w="1691163"/>
                <a:gridCol w="1976699"/>
              </a:tblGrid>
              <a:tr h="370840">
                <a:tc>
                  <a:txBody>
                    <a:bodyPr/>
                    <a:lstStyle/>
                    <a:p>
                      <a:r>
                        <a:rPr lang="en-US" dirty="0" smtClean="0"/>
                        <a:t>Releasing Organ</a:t>
                      </a:r>
                      <a:endParaRPr lang="en-US" dirty="0"/>
                    </a:p>
                  </a:txBody>
                  <a:tcPr/>
                </a:tc>
                <a:tc>
                  <a:txBody>
                    <a:bodyPr/>
                    <a:lstStyle/>
                    <a:p>
                      <a:r>
                        <a:rPr lang="en-US" dirty="0" smtClean="0"/>
                        <a:t>Hormone Name</a:t>
                      </a:r>
                      <a:endParaRPr lang="en-US" dirty="0"/>
                    </a:p>
                  </a:txBody>
                  <a:tcPr/>
                </a:tc>
                <a:tc>
                  <a:txBody>
                    <a:bodyPr/>
                    <a:lstStyle/>
                    <a:p>
                      <a:r>
                        <a:rPr lang="en-US" dirty="0" smtClean="0"/>
                        <a:t>General Function(s)</a:t>
                      </a:r>
                      <a:endParaRPr lang="en-US" dirty="0"/>
                    </a:p>
                  </a:txBody>
                  <a:tcPr/>
                </a:tc>
              </a:tr>
              <a:tr h="370840">
                <a:tc>
                  <a:txBody>
                    <a:bodyPr/>
                    <a:lstStyle/>
                    <a:p>
                      <a:r>
                        <a:rPr lang="en-US" sz="1400" dirty="0" smtClean="0"/>
                        <a:t>Hypothalamus</a:t>
                      </a:r>
                      <a:endParaRPr lang="en-US" sz="1400" dirty="0"/>
                    </a:p>
                  </a:txBody>
                  <a:tcPr/>
                </a:tc>
                <a:tc>
                  <a:txBody>
                    <a:bodyPr/>
                    <a:lstStyle/>
                    <a:p>
                      <a:r>
                        <a:rPr lang="en-US" sz="1400" dirty="0" smtClean="0"/>
                        <a:t>Growth</a:t>
                      </a:r>
                      <a:r>
                        <a:rPr lang="en-US" sz="1400" baseline="0" dirty="0" smtClean="0"/>
                        <a:t> Hormone-Releasing Hormone</a:t>
                      </a:r>
                      <a:endParaRPr lang="en-US" sz="1400" dirty="0"/>
                    </a:p>
                  </a:txBody>
                  <a:tcPr/>
                </a:tc>
                <a:tc>
                  <a:txBody>
                    <a:bodyPr/>
                    <a:lstStyle/>
                    <a:p>
                      <a:r>
                        <a:rPr lang="en-US" sz="1400" dirty="0" smtClean="0"/>
                        <a:t>Increases the amount of GH the anterior pituitary to releases.</a:t>
                      </a:r>
                      <a:endParaRPr lang="en-US" sz="1400" dirty="0"/>
                    </a:p>
                  </a:txBody>
                  <a:tcPr/>
                </a:tc>
              </a:tr>
              <a:tr h="370840">
                <a:tc>
                  <a:txBody>
                    <a:bodyPr/>
                    <a:lstStyle/>
                    <a:p>
                      <a:r>
                        <a:rPr lang="en-US" sz="1400" dirty="0" smtClean="0"/>
                        <a:t>Hypothalamus</a:t>
                      </a:r>
                      <a:endParaRPr lang="en-US" sz="1400" dirty="0"/>
                    </a:p>
                  </a:txBody>
                  <a:tcPr/>
                </a:tc>
                <a:tc>
                  <a:txBody>
                    <a:bodyPr/>
                    <a:lstStyle/>
                    <a:p>
                      <a:r>
                        <a:rPr lang="en-US" sz="1400" dirty="0" smtClean="0"/>
                        <a:t>GH</a:t>
                      </a:r>
                      <a:r>
                        <a:rPr lang="en-US" sz="1400" baseline="0" dirty="0" smtClean="0"/>
                        <a:t> Release-Inhibiting Hormone</a:t>
                      </a:r>
                      <a:endParaRPr lang="en-US" sz="1400" dirty="0"/>
                    </a:p>
                  </a:txBody>
                  <a:tcPr/>
                </a:tc>
                <a:tc>
                  <a:txBody>
                    <a:bodyPr/>
                    <a:lstStyle/>
                    <a:p>
                      <a:r>
                        <a:rPr lang="en-US" sz="1400" dirty="0" smtClean="0"/>
                        <a:t>Inhibits the release of GH from</a:t>
                      </a:r>
                      <a:r>
                        <a:rPr lang="en-US" sz="1400" baseline="0" dirty="0" smtClean="0"/>
                        <a:t> the Anterior Pituitary.</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Anterior Pituitary</a:t>
                      </a:r>
                      <a:r>
                        <a:rPr lang="en-US" sz="1400" baseline="0" dirty="0" smtClean="0"/>
                        <a:t> Gland</a:t>
                      </a:r>
                      <a:endParaRPr lang="en-US" sz="1400" dirty="0" smtClean="0"/>
                    </a:p>
                  </a:txBody>
                  <a:tcPr/>
                </a:tc>
                <a:tc>
                  <a:txBody>
                    <a:bodyPr/>
                    <a:lstStyle/>
                    <a:p>
                      <a:r>
                        <a:rPr lang="en-US" sz="1400" dirty="0" smtClean="0"/>
                        <a:t>Growth Hormone (GH)</a:t>
                      </a:r>
                      <a:endParaRPr lang="en-US" sz="1400" dirty="0"/>
                    </a:p>
                  </a:txBody>
                  <a:tcPr/>
                </a:tc>
                <a:tc>
                  <a:txBody>
                    <a:bodyPr/>
                    <a:lstStyle/>
                    <a:p>
                      <a:r>
                        <a:rPr lang="en-US" sz="1400" dirty="0" smtClean="0"/>
                        <a:t>Stimulates body cells to grow and reproduce; speeds the rate of carb and fat usage.</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1132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ENDOCRINE SYSTEM</a:t>
            </a:r>
            <a:br>
              <a:rPr lang="en-US" dirty="0" smtClean="0"/>
            </a:br>
            <a:r>
              <a:rPr lang="en-US" sz="4400" dirty="0" smtClean="0"/>
              <a:t>THE THYROID &amp; PARATHYROID GLANDS</a:t>
            </a:r>
            <a:endParaRPr lang="en-US" sz="4400" dirty="0"/>
          </a:p>
        </p:txBody>
      </p:sp>
      <p:sp>
        <p:nvSpPr>
          <p:cNvPr id="7" name="Content Placeholder 6"/>
          <p:cNvSpPr>
            <a:spLocks noGrp="1"/>
          </p:cNvSpPr>
          <p:nvPr>
            <p:ph sz="half" idx="1"/>
          </p:nvPr>
        </p:nvSpPr>
        <p:spPr>
          <a:xfrm>
            <a:off x="1257300" y="2003613"/>
            <a:ext cx="4800600" cy="4383740"/>
          </a:xfrm>
        </p:spPr>
        <p:txBody>
          <a:bodyPr>
            <a:normAutofit/>
          </a:bodyPr>
          <a:lstStyle/>
          <a:p>
            <a:pPr marL="0" indent="0">
              <a:buNone/>
            </a:pPr>
            <a:r>
              <a:rPr lang="en-US" dirty="0" smtClean="0"/>
              <a:t>PART I: THYROID &amp; PARATHYROID GLANDS DIAGRAM</a:t>
            </a:r>
          </a:p>
          <a:p>
            <a:r>
              <a:rPr lang="en-US" dirty="0" smtClean="0"/>
              <a:t>Draw a diagram of the thyroid and parathyroid glands.</a:t>
            </a:r>
          </a:p>
          <a:p>
            <a:pPr marL="0" indent="0">
              <a:buNone/>
            </a:pPr>
            <a:r>
              <a:rPr lang="en-US" dirty="0" smtClean="0"/>
              <a:t>PART II: TABLE OF HORMONES</a:t>
            </a:r>
          </a:p>
          <a:p>
            <a:r>
              <a:rPr lang="en-US" dirty="0" smtClean="0"/>
              <a:t>Make a table of the hormones of the thyroid and parathyroid glands (4) to include the releasing organ, name of the hormone, and it’s general function.</a:t>
            </a:r>
          </a:p>
        </p:txBody>
      </p:sp>
      <p:graphicFrame>
        <p:nvGraphicFramePr>
          <p:cNvPr id="9" name="Content Placeholder 8"/>
          <p:cNvGraphicFramePr>
            <a:graphicFrameLocks noGrp="1"/>
          </p:cNvGraphicFramePr>
          <p:nvPr>
            <p:ph sz="half" idx="2"/>
            <p:extLst/>
          </p:nvPr>
        </p:nvGraphicFramePr>
        <p:xfrm>
          <a:off x="6199094" y="2003425"/>
          <a:ext cx="5249956" cy="3789680"/>
        </p:xfrm>
        <a:graphic>
          <a:graphicData uri="http://schemas.openxmlformats.org/drawingml/2006/table">
            <a:tbl>
              <a:tblPr firstRow="1" bandRow="1">
                <a:tableStyleId>{6E25E649-3F16-4E02-A733-19D2CDBF48F0}</a:tableStyleId>
              </a:tblPr>
              <a:tblGrid>
                <a:gridCol w="1582094"/>
                <a:gridCol w="1691163"/>
                <a:gridCol w="1976699"/>
              </a:tblGrid>
              <a:tr h="370840">
                <a:tc>
                  <a:txBody>
                    <a:bodyPr/>
                    <a:lstStyle/>
                    <a:p>
                      <a:r>
                        <a:rPr lang="en-US" dirty="0" smtClean="0"/>
                        <a:t>Releasing Organ</a:t>
                      </a:r>
                      <a:endParaRPr lang="en-US" dirty="0"/>
                    </a:p>
                  </a:txBody>
                  <a:tcPr/>
                </a:tc>
                <a:tc>
                  <a:txBody>
                    <a:bodyPr/>
                    <a:lstStyle/>
                    <a:p>
                      <a:r>
                        <a:rPr lang="en-US" dirty="0" smtClean="0"/>
                        <a:t>Hormone Name</a:t>
                      </a:r>
                      <a:endParaRPr lang="en-US" dirty="0"/>
                    </a:p>
                  </a:txBody>
                  <a:tcPr/>
                </a:tc>
                <a:tc>
                  <a:txBody>
                    <a:bodyPr/>
                    <a:lstStyle/>
                    <a:p>
                      <a:r>
                        <a:rPr lang="en-US" dirty="0" smtClean="0"/>
                        <a:t>General Function(s)</a:t>
                      </a:r>
                      <a:endParaRPr lang="en-US" dirty="0"/>
                    </a:p>
                  </a:txBody>
                  <a:tcPr/>
                </a:tc>
              </a:tr>
              <a:tr h="370840">
                <a:tc>
                  <a:txBody>
                    <a:bodyPr/>
                    <a:lstStyle/>
                    <a:p>
                      <a:r>
                        <a:rPr lang="en-US" sz="1400" dirty="0" smtClean="0"/>
                        <a:t>Hypothalamus</a:t>
                      </a:r>
                      <a:endParaRPr lang="en-US" sz="1400" dirty="0"/>
                    </a:p>
                  </a:txBody>
                  <a:tcPr/>
                </a:tc>
                <a:tc>
                  <a:txBody>
                    <a:bodyPr/>
                    <a:lstStyle/>
                    <a:p>
                      <a:r>
                        <a:rPr lang="en-US" sz="1400" dirty="0" smtClean="0"/>
                        <a:t>Growth</a:t>
                      </a:r>
                      <a:r>
                        <a:rPr lang="en-US" sz="1400" baseline="0" dirty="0" smtClean="0"/>
                        <a:t> Hormone-Releasing Hormone</a:t>
                      </a:r>
                      <a:endParaRPr lang="en-US" sz="1400" dirty="0"/>
                    </a:p>
                  </a:txBody>
                  <a:tcPr/>
                </a:tc>
                <a:tc>
                  <a:txBody>
                    <a:bodyPr/>
                    <a:lstStyle/>
                    <a:p>
                      <a:r>
                        <a:rPr lang="en-US" sz="1400" dirty="0" smtClean="0"/>
                        <a:t>Increases the amount of GH the anterior pituitary to releases.</a:t>
                      </a:r>
                      <a:endParaRPr lang="en-US" sz="1400" dirty="0"/>
                    </a:p>
                  </a:txBody>
                  <a:tcPr/>
                </a:tc>
              </a:tr>
              <a:tr h="370840">
                <a:tc>
                  <a:txBody>
                    <a:bodyPr/>
                    <a:lstStyle/>
                    <a:p>
                      <a:r>
                        <a:rPr lang="en-US" sz="1400" dirty="0" smtClean="0"/>
                        <a:t>Hypothalamus</a:t>
                      </a:r>
                      <a:endParaRPr lang="en-US" sz="1400" dirty="0"/>
                    </a:p>
                  </a:txBody>
                  <a:tcPr/>
                </a:tc>
                <a:tc>
                  <a:txBody>
                    <a:bodyPr/>
                    <a:lstStyle/>
                    <a:p>
                      <a:r>
                        <a:rPr lang="en-US" sz="1400" dirty="0" smtClean="0"/>
                        <a:t>GH</a:t>
                      </a:r>
                      <a:r>
                        <a:rPr lang="en-US" sz="1400" baseline="0" dirty="0" smtClean="0"/>
                        <a:t> Release-Inhibiting Hormone</a:t>
                      </a:r>
                      <a:endParaRPr lang="en-US" sz="1400" dirty="0"/>
                    </a:p>
                  </a:txBody>
                  <a:tcPr/>
                </a:tc>
                <a:tc>
                  <a:txBody>
                    <a:bodyPr/>
                    <a:lstStyle/>
                    <a:p>
                      <a:r>
                        <a:rPr lang="en-US" sz="1400" dirty="0" smtClean="0"/>
                        <a:t>Inhibits the release of GH from</a:t>
                      </a:r>
                      <a:r>
                        <a:rPr lang="en-US" sz="1400" baseline="0" dirty="0" smtClean="0"/>
                        <a:t> the Anterior Pituitary.</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Anterior Pituitary</a:t>
                      </a:r>
                      <a:r>
                        <a:rPr lang="en-US" sz="1400" baseline="0" dirty="0" smtClean="0"/>
                        <a:t> Gland</a:t>
                      </a:r>
                      <a:endParaRPr lang="en-US" sz="1400" dirty="0" smtClean="0"/>
                    </a:p>
                  </a:txBody>
                  <a:tcPr/>
                </a:tc>
                <a:tc>
                  <a:txBody>
                    <a:bodyPr/>
                    <a:lstStyle/>
                    <a:p>
                      <a:r>
                        <a:rPr lang="en-US" sz="1400" dirty="0" smtClean="0"/>
                        <a:t>Growth Hormone (GH)</a:t>
                      </a:r>
                      <a:endParaRPr lang="en-US" sz="1400" dirty="0"/>
                    </a:p>
                  </a:txBody>
                  <a:tcPr/>
                </a:tc>
                <a:tc>
                  <a:txBody>
                    <a:bodyPr/>
                    <a:lstStyle/>
                    <a:p>
                      <a:r>
                        <a:rPr lang="en-US" sz="1400" dirty="0" smtClean="0"/>
                        <a:t>Stimulates body cells to grow and reproduce; speeds the rate of carb and fat usage.</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54701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ENDOCRINE SYSTEM</a:t>
            </a:r>
            <a:br>
              <a:rPr lang="en-US" dirty="0" smtClean="0"/>
            </a:br>
            <a:r>
              <a:rPr lang="en-US" sz="4400" dirty="0" smtClean="0"/>
              <a:t>The Adrenal Glands &amp; Pancreas</a:t>
            </a:r>
            <a:endParaRPr lang="en-US" sz="4400" dirty="0"/>
          </a:p>
        </p:txBody>
      </p:sp>
      <p:sp>
        <p:nvSpPr>
          <p:cNvPr id="7" name="Content Placeholder 6"/>
          <p:cNvSpPr>
            <a:spLocks noGrp="1"/>
          </p:cNvSpPr>
          <p:nvPr>
            <p:ph sz="half" idx="1"/>
          </p:nvPr>
        </p:nvSpPr>
        <p:spPr>
          <a:xfrm>
            <a:off x="1257300" y="2003613"/>
            <a:ext cx="4800600" cy="4383740"/>
          </a:xfrm>
        </p:spPr>
        <p:txBody>
          <a:bodyPr>
            <a:normAutofit/>
          </a:bodyPr>
          <a:lstStyle/>
          <a:p>
            <a:pPr marL="0" indent="0">
              <a:buNone/>
            </a:pPr>
            <a:r>
              <a:rPr lang="en-US" dirty="0" smtClean="0"/>
              <a:t>PART I: ADRENAL GLANDS</a:t>
            </a:r>
          </a:p>
          <a:p>
            <a:r>
              <a:rPr lang="en-US" dirty="0" smtClean="0"/>
              <a:t>Draw a diagram of the adrenal glands.</a:t>
            </a:r>
          </a:p>
          <a:p>
            <a:pPr marL="0" indent="0">
              <a:buNone/>
            </a:pPr>
            <a:r>
              <a:rPr lang="en-US" dirty="0" smtClean="0"/>
              <a:t>PART II: TABLE OF HORMONES</a:t>
            </a:r>
          </a:p>
          <a:p>
            <a:r>
              <a:rPr lang="en-US" dirty="0" smtClean="0"/>
              <a:t>Make a table of the hormones of the adrenal glands and pancreas (6) to include the releasing organ (if applicable, specify if from the medulla or cortex), name of the hormone, and it’s general function.</a:t>
            </a:r>
          </a:p>
        </p:txBody>
      </p:sp>
      <p:graphicFrame>
        <p:nvGraphicFramePr>
          <p:cNvPr id="9" name="Content Placeholder 8"/>
          <p:cNvGraphicFramePr>
            <a:graphicFrameLocks noGrp="1"/>
          </p:cNvGraphicFramePr>
          <p:nvPr>
            <p:ph sz="half" idx="2"/>
            <p:extLst/>
          </p:nvPr>
        </p:nvGraphicFramePr>
        <p:xfrm>
          <a:off x="6199094" y="2003425"/>
          <a:ext cx="5249956" cy="3789680"/>
        </p:xfrm>
        <a:graphic>
          <a:graphicData uri="http://schemas.openxmlformats.org/drawingml/2006/table">
            <a:tbl>
              <a:tblPr firstRow="1" bandRow="1">
                <a:tableStyleId>{6E25E649-3F16-4E02-A733-19D2CDBF48F0}</a:tableStyleId>
              </a:tblPr>
              <a:tblGrid>
                <a:gridCol w="1582094"/>
                <a:gridCol w="1691163"/>
                <a:gridCol w="1976699"/>
              </a:tblGrid>
              <a:tr h="370840">
                <a:tc>
                  <a:txBody>
                    <a:bodyPr/>
                    <a:lstStyle/>
                    <a:p>
                      <a:r>
                        <a:rPr lang="en-US" dirty="0" smtClean="0"/>
                        <a:t>Releasing Organ</a:t>
                      </a:r>
                      <a:endParaRPr lang="en-US" dirty="0"/>
                    </a:p>
                  </a:txBody>
                  <a:tcPr/>
                </a:tc>
                <a:tc>
                  <a:txBody>
                    <a:bodyPr/>
                    <a:lstStyle/>
                    <a:p>
                      <a:r>
                        <a:rPr lang="en-US" dirty="0" smtClean="0"/>
                        <a:t>Hormone Name</a:t>
                      </a:r>
                      <a:endParaRPr lang="en-US" dirty="0"/>
                    </a:p>
                  </a:txBody>
                  <a:tcPr/>
                </a:tc>
                <a:tc>
                  <a:txBody>
                    <a:bodyPr/>
                    <a:lstStyle/>
                    <a:p>
                      <a:r>
                        <a:rPr lang="en-US" dirty="0" smtClean="0"/>
                        <a:t>General Function(s)</a:t>
                      </a:r>
                      <a:endParaRPr lang="en-US" dirty="0"/>
                    </a:p>
                  </a:txBody>
                  <a:tcPr/>
                </a:tc>
              </a:tr>
              <a:tr h="370840">
                <a:tc>
                  <a:txBody>
                    <a:bodyPr/>
                    <a:lstStyle/>
                    <a:p>
                      <a:r>
                        <a:rPr lang="en-US" sz="1400" dirty="0" smtClean="0"/>
                        <a:t>Hypothalamus</a:t>
                      </a:r>
                      <a:endParaRPr lang="en-US" sz="1400" dirty="0"/>
                    </a:p>
                  </a:txBody>
                  <a:tcPr/>
                </a:tc>
                <a:tc>
                  <a:txBody>
                    <a:bodyPr/>
                    <a:lstStyle/>
                    <a:p>
                      <a:r>
                        <a:rPr lang="en-US" sz="1400" dirty="0" smtClean="0"/>
                        <a:t>Growth</a:t>
                      </a:r>
                      <a:r>
                        <a:rPr lang="en-US" sz="1400" baseline="0" dirty="0" smtClean="0"/>
                        <a:t> Hormone-Releasing Hormone</a:t>
                      </a:r>
                      <a:endParaRPr lang="en-US" sz="1400" dirty="0"/>
                    </a:p>
                  </a:txBody>
                  <a:tcPr/>
                </a:tc>
                <a:tc>
                  <a:txBody>
                    <a:bodyPr/>
                    <a:lstStyle/>
                    <a:p>
                      <a:r>
                        <a:rPr lang="en-US" sz="1400" dirty="0" smtClean="0"/>
                        <a:t>Increases the amount of GH the anterior pituitary to releases.</a:t>
                      </a:r>
                      <a:endParaRPr lang="en-US" sz="1400" dirty="0"/>
                    </a:p>
                  </a:txBody>
                  <a:tcPr/>
                </a:tc>
              </a:tr>
              <a:tr h="370840">
                <a:tc>
                  <a:txBody>
                    <a:bodyPr/>
                    <a:lstStyle/>
                    <a:p>
                      <a:r>
                        <a:rPr lang="en-US" sz="1400" dirty="0" smtClean="0"/>
                        <a:t>Hypothalamus</a:t>
                      </a:r>
                      <a:endParaRPr lang="en-US" sz="1400" dirty="0"/>
                    </a:p>
                  </a:txBody>
                  <a:tcPr/>
                </a:tc>
                <a:tc>
                  <a:txBody>
                    <a:bodyPr/>
                    <a:lstStyle/>
                    <a:p>
                      <a:r>
                        <a:rPr lang="en-US" sz="1400" dirty="0" smtClean="0"/>
                        <a:t>GH</a:t>
                      </a:r>
                      <a:r>
                        <a:rPr lang="en-US" sz="1400" baseline="0" dirty="0" smtClean="0"/>
                        <a:t> Release-Inhibiting Hormone</a:t>
                      </a:r>
                      <a:endParaRPr lang="en-US" sz="1400" dirty="0"/>
                    </a:p>
                  </a:txBody>
                  <a:tcPr/>
                </a:tc>
                <a:tc>
                  <a:txBody>
                    <a:bodyPr/>
                    <a:lstStyle/>
                    <a:p>
                      <a:r>
                        <a:rPr lang="en-US" sz="1400" dirty="0" smtClean="0"/>
                        <a:t>Inhibits the release of GH from</a:t>
                      </a:r>
                      <a:r>
                        <a:rPr lang="en-US" sz="1400" baseline="0" dirty="0" smtClean="0"/>
                        <a:t> the Anterior Pituitary.</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Anterior Pituitary</a:t>
                      </a:r>
                      <a:r>
                        <a:rPr lang="en-US" sz="1400" baseline="0" dirty="0" smtClean="0"/>
                        <a:t> Gland</a:t>
                      </a:r>
                      <a:endParaRPr lang="en-US" sz="1400" dirty="0" smtClean="0"/>
                    </a:p>
                  </a:txBody>
                  <a:tcPr/>
                </a:tc>
                <a:tc>
                  <a:txBody>
                    <a:bodyPr/>
                    <a:lstStyle/>
                    <a:p>
                      <a:r>
                        <a:rPr lang="en-US" sz="1400" dirty="0" smtClean="0"/>
                        <a:t>Growth Hormone (GH)</a:t>
                      </a:r>
                      <a:endParaRPr lang="en-US" sz="1400" dirty="0"/>
                    </a:p>
                  </a:txBody>
                  <a:tcPr/>
                </a:tc>
                <a:tc>
                  <a:txBody>
                    <a:bodyPr/>
                    <a:lstStyle/>
                    <a:p>
                      <a:r>
                        <a:rPr lang="en-US" sz="1400" dirty="0" smtClean="0"/>
                        <a:t>Stimulates body cells to grow and reproduce; speeds the rate of carb and fat usage.</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03052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ENDOCRINE SYSTEM</a:t>
            </a:r>
            <a:br>
              <a:rPr lang="en-US" dirty="0" smtClean="0"/>
            </a:br>
            <a:r>
              <a:rPr lang="en-US" sz="4400" dirty="0" smtClean="0"/>
              <a:t>Other ENDOCRINE ORGANS</a:t>
            </a:r>
            <a:endParaRPr lang="en-US" sz="4400" dirty="0"/>
          </a:p>
        </p:txBody>
      </p:sp>
      <p:sp>
        <p:nvSpPr>
          <p:cNvPr id="7" name="Content Placeholder 6"/>
          <p:cNvSpPr>
            <a:spLocks noGrp="1"/>
          </p:cNvSpPr>
          <p:nvPr>
            <p:ph sz="half" idx="1"/>
          </p:nvPr>
        </p:nvSpPr>
        <p:spPr>
          <a:xfrm>
            <a:off x="1257300" y="2003613"/>
            <a:ext cx="4800600" cy="4383740"/>
          </a:xfrm>
        </p:spPr>
        <p:txBody>
          <a:bodyPr>
            <a:normAutofit/>
          </a:bodyPr>
          <a:lstStyle/>
          <a:p>
            <a:pPr marL="0" indent="0">
              <a:buNone/>
            </a:pPr>
            <a:r>
              <a:rPr lang="en-US" dirty="0" smtClean="0"/>
              <a:t>TABLE </a:t>
            </a:r>
            <a:r>
              <a:rPr lang="en-US" dirty="0" smtClean="0"/>
              <a:t>OF HORMONES</a:t>
            </a:r>
          </a:p>
          <a:p>
            <a:r>
              <a:rPr lang="en-US" dirty="0" smtClean="0"/>
              <a:t>Make a table of the hormones </a:t>
            </a:r>
            <a:r>
              <a:rPr lang="en-US" dirty="0" smtClean="0"/>
              <a:t>released by the pineal gland, thymus, and other organs associated with endocrine function </a:t>
            </a:r>
            <a:r>
              <a:rPr lang="en-US" dirty="0" smtClean="0"/>
              <a:t>(8) </a:t>
            </a:r>
            <a:r>
              <a:rPr lang="en-US" dirty="0" smtClean="0"/>
              <a:t>to include the releasing </a:t>
            </a:r>
            <a:r>
              <a:rPr lang="en-US" dirty="0" smtClean="0"/>
              <a:t>organ, </a:t>
            </a:r>
            <a:r>
              <a:rPr lang="en-US" dirty="0" smtClean="0"/>
              <a:t>name of the hormone, and it’s general function.</a:t>
            </a:r>
          </a:p>
        </p:txBody>
      </p:sp>
      <p:graphicFrame>
        <p:nvGraphicFramePr>
          <p:cNvPr id="9" name="Content Placeholder 8"/>
          <p:cNvGraphicFramePr>
            <a:graphicFrameLocks noGrp="1"/>
          </p:cNvGraphicFramePr>
          <p:nvPr>
            <p:ph sz="half" idx="2"/>
            <p:extLst/>
          </p:nvPr>
        </p:nvGraphicFramePr>
        <p:xfrm>
          <a:off x="6199094" y="2003425"/>
          <a:ext cx="5249956" cy="3789680"/>
        </p:xfrm>
        <a:graphic>
          <a:graphicData uri="http://schemas.openxmlformats.org/drawingml/2006/table">
            <a:tbl>
              <a:tblPr firstRow="1" bandRow="1">
                <a:tableStyleId>{6E25E649-3F16-4E02-A733-19D2CDBF48F0}</a:tableStyleId>
              </a:tblPr>
              <a:tblGrid>
                <a:gridCol w="1582094"/>
                <a:gridCol w="1691163"/>
                <a:gridCol w="1976699"/>
              </a:tblGrid>
              <a:tr h="370840">
                <a:tc>
                  <a:txBody>
                    <a:bodyPr/>
                    <a:lstStyle/>
                    <a:p>
                      <a:r>
                        <a:rPr lang="en-US" dirty="0" smtClean="0"/>
                        <a:t>Releasing Organ</a:t>
                      </a:r>
                      <a:endParaRPr lang="en-US" dirty="0"/>
                    </a:p>
                  </a:txBody>
                  <a:tcPr/>
                </a:tc>
                <a:tc>
                  <a:txBody>
                    <a:bodyPr/>
                    <a:lstStyle/>
                    <a:p>
                      <a:r>
                        <a:rPr lang="en-US" dirty="0" smtClean="0"/>
                        <a:t>Hormone Name</a:t>
                      </a:r>
                      <a:endParaRPr lang="en-US" dirty="0"/>
                    </a:p>
                  </a:txBody>
                  <a:tcPr/>
                </a:tc>
                <a:tc>
                  <a:txBody>
                    <a:bodyPr/>
                    <a:lstStyle/>
                    <a:p>
                      <a:r>
                        <a:rPr lang="en-US" dirty="0" smtClean="0"/>
                        <a:t>General Function(s)</a:t>
                      </a:r>
                      <a:endParaRPr lang="en-US" dirty="0"/>
                    </a:p>
                  </a:txBody>
                  <a:tcPr/>
                </a:tc>
              </a:tr>
              <a:tr h="370840">
                <a:tc>
                  <a:txBody>
                    <a:bodyPr/>
                    <a:lstStyle/>
                    <a:p>
                      <a:r>
                        <a:rPr lang="en-US" sz="1400" dirty="0" smtClean="0"/>
                        <a:t>Hypothalamus</a:t>
                      </a:r>
                      <a:endParaRPr lang="en-US" sz="1400" dirty="0"/>
                    </a:p>
                  </a:txBody>
                  <a:tcPr/>
                </a:tc>
                <a:tc>
                  <a:txBody>
                    <a:bodyPr/>
                    <a:lstStyle/>
                    <a:p>
                      <a:r>
                        <a:rPr lang="en-US" sz="1400" dirty="0" smtClean="0"/>
                        <a:t>Growth</a:t>
                      </a:r>
                      <a:r>
                        <a:rPr lang="en-US" sz="1400" baseline="0" dirty="0" smtClean="0"/>
                        <a:t> Hormone-Releasing Hormone</a:t>
                      </a:r>
                      <a:endParaRPr lang="en-US" sz="1400" dirty="0"/>
                    </a:p>
                  </a:txBody>
                  <a:tcPr/>
                </a:tc>
                <a:tc>
                  <a:txBody>
                    <a:bodyPr/>
                    <a:lstStyle/>
                    <a:p>
                      <a:r>
                        <a:rPr lang="en-US" sz="1400" dirty="0" smtClean="0"/>
                        <a:t>Increases the amount of GH the anterior pituitary to releases.</a:t>
                      </a:r>
                      <a:endParaRPr lang="en-US" sz="1400" dirty="0"/>
                    </a:p>
                  </a:txBody>
                  <a:tcPr/>
                </a:tc>
              </a:tr>
              <a:tr h="370840">
                <a:tc>
                  <a:txBody>
                    <a:bodyPr/>
                    <a:lstStyle/>
                    <a:p>
                      <a:r>
                        <a:rPr lang="en-US" sz="1400" dirty="0" smtClean="0"/>
                        <a:t>Hypothalamus</a:t>
                      </a:r>
                      <a:endParaRPr lang="en-US" sz="1400" dirty="0"/>
                    </a:p>
                  </a:txBody>
                  <a:tcPr/>
                </a:tc>
                <a:tc>
                  <a:txBody>
                    <a:bodyPr/>
                    <a:lstStyle/>
                    <a:p>
                      <a:r>
                        <a:rPr lang="en-US" sz="1400" dirty="0" smtClean="0"/>
                        <a:t>GH</a:t>
                      </a:r>
                      <a:r>
                        <a:rPr lang="en-US" sz="1400" baseline="0" dirty="0" smtClean="0"/>
                        <a:t> Release-Inhibiting Hormone</a:t>
                      </a:r>
                      <a:endParaRPr lang="en-US" sz="1400" dirty="0"/>
                    </a:p>
                  </a:txBody>
                  <a:tcPr/>
                </a:tc>
                <a:tc>
                  <a:txBody>
                    <a:bodyPr/>
                    <a:lstStyle/>
                    <a:p>
                      <a:r>
                        <a:rPr lang="en-US" sz="1400" dirty="0" smtClean="0"/>
                        <a:t>Inhibits the release of GH from</a:t>
                      </a:r>
                      <a:r>
                        <a:rPr lang="en-US" sz="1400" baseline="0" dirty="0" smtClean="0"/>
                        <a:t> the Anterior Pituitary.</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Anterior Pituitary</a:t>
                      </a:r>
                      <a:r>
                        <a:rPr lang="en-US" sz="1400" baseline="0" dirty="0" smtClean="0"/>
                        <a:t> Gland</a:t>
                      </a:r>
                      <a:endParaRPr lang="en-US" sz="1400" dirty="0" smtClean="0"/>
                    </a:p>
                  </a:txBody>
                  <a:tcPr/>
                </a:tc>
                <a:tc>
                  <a:txBody>
                    <a:bodyPr/>
                    <a:lstStyle/>
                    <a:p>
                      <a:r>
                        <a:rPr lang="en-US" sz="1400" dirty="0" smtClean="0"/>
                        <a:t>Growth Hormone (GH)</a:t>
                      </a:r>
                      <a:endParaRPr lang="en-US" sz="1400" dirty="0"/>
                    </a:p>
                  </a:txBody>
                  <a:tcPr/>
                </a:tc>
                <a:tc>
                  <a:txBody>
                    <a:bodyPr/>
                    <a:lstStyle/>
                    <a:p>
                      <a:r>
                        <a:rPr lang="en-US" sz="1400" dirty="0" smtClean="0"/>
                        <a:t>Stimulates body cells to grow and reproduce; speeds the rate of carb and fat usage.</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672463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567</TotalTime>
  <Words>503</Words>
  <Application>Microsoft Office PowerPoint</Application>
  <PresentationFormat>Widescreen</PresentationFormat>
  <Paragraphs>70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ENDOCRINE SYSTEM Intro – Check Your Recall</vt:lpstr>
      <vt:lpstr>ENDOCRINE SYSTEM THE PITUITARY GLAND (&amp; Hypothalamus)</vt:lpstr>
      <vt:lpstr>ENDOCRINE SYSTEM THE THYROID &amp; PARATHYROID GLANDS</vt:lpstr>
      <vt:lpstr>ENDOCRINE SYSTEM The Adrenal Glands &amp; Pancreas</vt:lpstr>
      <vt:lpstr>ENDOCRINE SYSTEM Other ENDOCRINE ORGANS</vt:lpstr>
    </vt:vector>
  </TitlesOfParts>
  <Company>Duval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SYSTEM THE PITUITARY GLAND</dc:title>
  <dc:creator>Ison, Steven P.</dc:creator>
  <cp:lastModifiedBy>Ison, Steven P.</cp:lastModifiedBy>
  <cp:revision>8</cp:revision>
  <dcterms:created xsi:type="dcterms:W3CDTF">2016-02-11T13:24:18Z</dcterms:created>
  <dcterms:modified xsi:type="dcterms:W3CDTF">2016-02-22T12:51:02Z</dcterms:modified>
</cp:coreProperties>
</file>