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C3668-A407-406C-8F94-B666195F2C59}" type="datetimeFigureOut">
              <a:rPr lang="en-US" smtClean="0"/>
              <a:t>11/05/2015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23648-F6B0-424B-8571-7240D7A7F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8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0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4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7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06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0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9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9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2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11/05/2015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56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Integument Drawing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pPr lvl="0"/>
            <a:r>
              <a:rPr lang="en-US" dirty="0"/>
              <a:t>Draw and label the integument (skin) identifying all of the following parts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10058400" cy="3286760"/>
          </a:xfrm>
        </p:spPr>
        <p:txBody>
          <a:bodyPr numCol="2">
            <a:normAutofit/>
          </a:bodyPr>
          <a:lstStyle/>
          <a:p>
            <a:pPr lvl="1"/>
            <a:r>
              <a:rPr lang="en-US" dirty="0" smtClean="0"/>
              <a:t>Epidermis</a:t>
            </a:r>
            <a:endParaRPr lang="en-US" dirty="0"/>
          </a:p>
          <a:p>
            <a:pPr lvl="1"/>
            <a:r>
              <a:rPr lang="en-US" dirty="0"/>
              <a:t>Dermis</a:t>
            </a:r>
          </a:p>
          <a:p>
            <a:pPr lvl="1"/>
            <a:r>
              <a:rPr lang="en-US" dirty="0"/>
              <a:t>Subcutaneous layer</a:t>
            </a:r>
          </a:p>
          <a:p>
            <a:pPr lvl="1"/>
            <a:r>
              <a:rPr lang="en-US" dirty="0"/>
              <a:t>Hair shaft</a:t>
            </a:r>
          </a:p>
          <a:p>
            <a:pPr lvl="1"/>
            <a:r>
              <a:rPr lang="en-US" dirty="0"/>
              <a:t>Pore</a:t>
            </a:r>
          </a:p>
          <a:p>
            <a:pPr lvl="1"/>
            <a:r>
              <a:rPr lang="en-US" dirty="0"/>
              <a:t>Basement membrane</a:t>
            </a:r>
          </a:p>
          <a:p>
            <a:pPr lvl="1"/>
            <a:r>
              <a:rPr lang="en-US" dirty="0"/>
              <a:t>Sebaceous </a:t>
            </a:r>
            <a:r>
              <a:rPr lang="en-US" dirty="0" smtClean="0"/>
              <a:t>gland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/>
              <a:t>Arrector</a:t>
            </a:r>
            <a:r>
              <a:rPr lang="en-US" dirty="0"/>
              <a:t> pili </a:t>
            </a:r>
            <a:r>
              <a:rPr lang="en-US" dirty="0" smtClean="0"/>
              <a:t>muscle</a:t>
            </a:r>
            <a:endParaRPr lang="en-US" dirty="0"/>
          </a:p>
          <a:p>
            <a:pPr lvl="1"/>
            <a:r>
              <a:rPr lang="en-US" dirty="0"/>
              <a:t>Hair root</a:t>
            </a:r>
          </a:p>
          <a:p>
            <a:pPr lvl="1"/>
            <a:r>
              <a:rPr lang="en-US" dirty="0"/>
              <a:t>Hair follicle</a:t>
            </a:r>
          </a:p>
          <a:p>
            <a:pPr lvl="1"/>
            <a:r>
              <a:rPr lang="en-US" dirty="0"/>
              <a:t>Eccrine sweat gland</a:t>
            </a:r>
          </a:p>
          <a:p>
            <a:pPr lvl="1"/>
            <a:r>
              <a:rPr lang="en-US" dirty="0"/>
              <a:t>Dermal blood vessels</a:t>
            </a:r>
          </a:p>
          <a:p>
            <a:pPr lvl="1"/>
            <a:r>
              <a:rPr lang="en-US" dirty="0"/>
              <a:t>Touch receptor</a:t>
            </a:r>
          </a:p>
          <a:p>
            <a:pPr lvl="1"/>
            <a:r>
              <a:rPr lang="en-US" dirty="0"/>
              <a:t>Adipose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5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and Accessory Organs Chart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10058400" cy="736282"/>
          </a:xfrm>
        </p:spPr>
        <p:txBody>
          <a:bodyPr/>
          <a:lstStyle/>
          <a:p>
            <a:pPr lvl="0"/>
            <a:r>
              <a:rPr lang="en-US" dirty="0" smtClean="0"/>
              <a:t>Create a chart for the following terms that identifies a description of the structure and functions of each of the integument parts: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10058400" cy="3286760"/>
          </a:xfrm>
        </p:spPr>
        <p:txBody>
          <a:bodyPr numCol="2">
            <a:normAutofit/>
          </a:bodyPr>
          <a:lstStyle/>
          <a:p>
            <a:pPr lvl="1"/>
            <a:r>
              <a:rPr lang="en-US" dirty="0" smtClean="0"/>
              <a:t>Epidermis</a:t>
            </a:r>
            <a:endParaRPr lang="en-US" dirty="0"/>
          </a:p>
          <a:p>
            <a:pPr lvl="1"/>
            <a:r>
              <a:rPr lang="en-US" dirty="0"/>
              <a:t>Dermis</a:t>
            </a:r>
          </a:p>
          <a:p>
            <a:pPr lvl="1"/>
            <a:r>
              <a:rPr lang="en-US" dirty="0"/>
              <a:t>Subcutaneous layer</a:t>
            </a:r>
          </a:p>
          <a:p>
            <a:pPr lvl="1"/>
            <a:r>
              <a:rPr lang="en-US" dirty="0"/>
              <a:t>Hair shaft</a:t>
            </a:r>
          </a:p>
          <a:p>
            <a:pPr lvl="1"/>
            <a:r>
              <a:rPr lang="en-US" dirty="0"/>
              <a:t>Pore</a:t>
            </a:r>
          </a:p>
          <a:p>
            <a:pPr lvl="1"/>
            <a:r>
              <a:rPr lang="en-US" dirty="0"/>
              <a:t>Basement membrane</a:t>
            </a:r>
          </a:p>
          <a:p>
            <a:pPr lvl="1"/>
            <a:r>
              <a:rPr lang="en-US" dirty="0"/>
              <a:t>Sebaceous </a:t>
            </a:r>
            <a:r>
              <a:rPr lang="en-US" dirty="0" smtClean="0"/>
              <a:t>gland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/>
              <a:t>Arrector</a:t>
            </a:r>
            <a:r>
              <a:rPr lang="en-US" dirty="0"/>
              <a:t> pili </a:t>
            </a:r>
            <a:r>
              <a:rPr lang="en-US" dirty="0" smtClean="0"/>
              <a:t>muscle</a:t>
            </a:r>
            <a:endParaRPr lang="en-US" dirty="0"/>
          </a:p>
          <a:p>
            <a:pPr lvl="1"/>
            <a:r>
              <a:rPr lang="en-US" dirty="0"/>
              <a:t>Hair root</a:t>
            </a:r>
          </a:p>
          <a:p>
            <a:pPr lvl="1"/>
            <a:r>
              <a:rPr lang="en-US" dirty="0"/>
              <a:t>Hair follicle</a:t>
            </a:r>
          </a:p>
          <a:p>
            <a:pPr lvl="1"/>
            <a:r>
              <a:rPr lang="en-US" dirty="0"/>
              <a:t>Eccrine sweat gland</a:t>
            </a:r>
          </a:p>
          <a:p>
            <a:pPr lvl="1"/>
            <a:r>
              <a:rPr lang="en-US" dirty="0"/>
              <a:t>Dermal blood vessels</a:t>
            </a:r>
          </a:p>
          <a:p>
            <a:pPr lvl="1"/>
            <a:r>
              <a:rPr lang="en-US" dirty="0"/>
              <a:t>Touch receptor</a:t>
            </a:r>
          </a:p>
          <a:p>
            <a:pPr lvl="1"/>
            <a:r>
              <a:rPr lang="en-US" dirty="0"/>
              <a:t>Adipose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554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209</TotalTime>
  <Words>101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Integument Drawing</vt:lpstr>
      <vt:lpstr>Skin and Accessory Organs Chart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 Cell Drawing</dc:title>
  <dc:creator>Ison, Steven P.</dc:creator>
  <cp:lastModifiedBy>Ison, Steven P.</cp:lastModifiedBy>
  <cp:revision>6</cp:revision>
  <dcterms:created xsi:type="dcterms:W3CDTF">2015-10-02T14:51:13Z</dcterms:created>
  <dcterms:modified xsi:type="dcterms:W3CDTF">2015-11-05T16:31:33Z</dcterms:modified>
</cp:coreProperties>
</file>